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DM Serif Display" charset="1" panose="00000000000000000000"/>
      <p:regular r:id="rId22"/>
    </p:embeddedFont>
    <p:embeddedFont>
      <p:font typeface="Montserrat Bold" charset="1" panose="000008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76.jpeg" Type="http://schemas.openxmlformats.org/officeDocument/2006/relationships/image"/><Relationship Id="rId21" Target="../media/image77.jpe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82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84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8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jpeg" Type="http://schemas.openxmlformats.org/officeDocument/2006/relationships/image"/><Relationship Id="rId13" Target="../media/image39.jpeg" Type="http://schemas.openxmlformats.org/officeDocument/2006/relationships/image"/><Relationship Id="rId14" Target="../media/image40.jpe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28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52.jpe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../media/image34.jpe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3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5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9.pn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jpeg" Type="http://schemas.openxmlformats.org/officeDocument/2006/relationships/image"/><Relationship Id="rId11" Target="../media/image65.jpe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66.png" Type="http://schemas.openxmlformats.org/officeDocument/2006/relationships/image"/><Relationship Id="rId19" Target="../media/image6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12" Target="../media/image72.png" Type="http://schemas.openxmlformats.org/officeDocument/2006/relationships/image"/><Relationship Id="rId13" Target="../media/image73.svg" Type="http://schemas.openxmlformats.org/officeDocument/2006/relationships/image"/><Relationship Id="rId14" Target="../media/image74.png" Type="http://schemas.openxmlformats.org/officeDocument/2006/relationships/image"/><Relationship Id="rId15" Target="../media/image7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4392" y="8540136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8176" y="5033164"/>
            <a:ext cx="815615" cy="1035702"/>
          </a:xfrm>
          <a:custGeom>
            <a:avLst/>
            <a:gdLst/>
            <a:ahLst/>
            <a:cxnLst/>
            <a:rect r="r" b="b" t="t" l="l"/>
            <a:pathLst>
              <a:path h="1035702" w="815615">
                <a:moveTo>
                  <a:pt x="0" y="0"/>
                </a:moveTo>
                <a:lnTo>
                  <a:pt x="815615" y="0"/>
                </a:lnTo>
                <a:lnTo>
                  <a:pt x="815615" y="1035702"/>
                </a:lnTo>
                <a:lnTo>
                  <a:pt x="0" y="103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477336" y="3775653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951547" y="9335509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520071" y="1779428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57080" y="1531203"/>
            <a:ext cx="10066916" cy="5889146"/>
          </a:xfrm>
          <a:custGeom>
            <a:avLst/>
            <a:gdLst/>
            <a:ahLst/>
            <a:cxnLst/>
            <a:rect r="r" b="b" t="t" l="l"/>
            <a:pathLst>
              <a:path h="5889146" w="10066916">
                <a:moveTo>
                  <a:pt x="0" y="0"/>
                </a:moveTo>
                <a:lnTo>
                  <a:pt x="10066916" y="0"/>
                </a:lnTo>
                <a:lnTo>
                  <a:pt x="10066916" y="5889146"/>
                </a:lnTo>
                <a:lnTo>
                  <a:pt x="0" y="588914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78517" y="2728952"/>
            <a:ext cx="9530966" cy="40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  <a:spcBef>
                <a:spcPct val="0"/>
              </a:spcBef>
            </a:pPr>
            <a:r>
              <a:rPr lang="en-US" b="true" sz="573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Mahind</a:t>
            </a:r>
            <a:r>
              <a:rPr lang="en-US" b="true" sz="573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 &amp; Mahindra: Leadership &amp; Workforce Motivation</a:t>
            </a:r>
          </a:p>
          <a:p>
            <a:pPr algn="ctr">
              <a:lnSpc>
                <a:spcPts val="8022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927730" y="7822434"/>
            <a:ext cx="10904696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Leadership Style | Intrinsic Motivati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 | Values-Based Management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7870" y="-99728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85310" y="8093671"/>
            <a:ext cx="4901081" cy="2735694"/>
          </a:xfrm>
          <a:custGeom>
            <a:avLst/>
            <a:gdLst/>
            <a:ahLst/>
            <a:cxnLst/>
            <a:rect r="r" b="b" t="t" l="l"/>
            <a:pathLst>
              <a:path h="2735694" w="4901081">
                <a:moveTo>
                  <a:pt x="0" y="0"/>
                </a:moveTo>
                <a:lnTo>
                  <a:pt x="4901081" y="0"/>
                </a:lnTo>
                <a:lnTo>
                  <a:pt x="4901081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1639" y="488334"/>
            <a:ext cx="9352137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Rural Workforce Motivation Strategies</a:t>
            </a:r>
          </a:p>
          <a:p>
            <a:pPr algn="l">
              <a:lnSpc>
                <a:spcPts val="873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1230061" y="3171685"/>
            <a:ext cx="6237534" cy="1020873"/>
            <a:chOff x="0" y="0"/>
            <a:chExt cx="1443526" cy="2362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3526" cy="236256"/>
            </a:xfrm>
            <a:custGeom>
              <a:avLst/>
              <a:gdLst/>
              <a:ahLst/>
              <a:cxnLst/>
              <a:rect r="r" b="b" t="t" l="l"/>
              <a:pathLst>
                <a:path h="236256" w="1443526">
                  <a:moveTo>
                    <a:pt x="39718" y="0"/>
                  </a:moveTo>
                  <a:lnTo>
                    <a:pt x="1403808" y="0"/>
                  </a:lnTo>
                  <a:cubicBezTo>
                    <a:pt x="1425744" y="0"/>
                    <a:pt x="1443526" y="17782"/>
                    <a:pt x="1443526" y="39718"/>
                  </a:cubicBezTo>
                  <a:lnTo>
                    <a:pt x="1443526" y="196538"/>
                  </a:lnTo>
                  <a:cubicBezTo>
                    <a:pt x="1443526" y="218474"/>
                    <a:pt x="1425744" y="236256"/>
                    <a:pt x="1403808" y="236256"/>
                  </a:cubicBezTo>
                  <a:lnTo>
                    <a:pt x="39718" y="236256"/>
                  </a:lnTo>
                  <a:cubicBezTo>
                    <a:pt x="17782" y="236256"/>
                    <a:pt x="0" y="218474"/>
                    <a:pt x="0" y="196538"/>
                  </a:cubicBezTo>
                  <a:lnTo>
                    <a:pt x="0" y="39718"/>
                  </a:lnTo>
                  <a:cubicBezTo>
                    <a:pt x="0" y="17782"/>
                    <a:pt x="17782" y="0"/>
                    <a:pt x="39718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73B4FB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43526" cy="274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83862" y="7895053"/>
            <a:ext cx="6237534" cy="934758"/>
            <a:chOff x="0" y="0"/>
            <a:chExt cx="1443526" cy="216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3526" cy="216327"/>
            </a:xfrm>
            <a:custGeom>
              <a:avLst/>
              <a:gdLst/>
              <a:ahLst/>
              <a:cxnLst/>
              <a:rect r="r" b="b" t="t" l="l"/>
              <a:pathLst>
                <a:path h="216327" w="1443526">
                  <a:moveTo>
                    <a:pt x="39718" y="0"/>
                  </a:moveTo>
                  <a:lnTo>
                    <a:pt x="1403808" y="0"/>
                  </a:lnTo>
                  <a:cubicBezTo>
                    <a:pt x="1425744" y="0"/>
                    <a:pt x="1443526" y="17782"/>
                    <a:pt x="1443526" y="39718"/>
                  </a:cubicBezTo>
                  <a:lnTo>
                    <a:pt x="1443526" y="176609"/>
                  </a:lnTo>
                  <a:cubicBezTo>
                    <a:pt x="1443526" y="198545"/>
                    <a:pt x="1425744" y="216327"/>
                    <a:pt x="1403808" y="216327"/>
                  </a:cubicBezTo>
                  <a:lnTo>
                    <a:pt x="39718" y="216327"/>
                  </a:lnTo>
                  <a:cubicBezTo>
                    <a:pt x="17782" y="216327"/>
                    <a:pt x="0" y="198545"/>
                    <a:pt x="0" y="176609"/>
                  </a:cubicBezTo>
                  <a:lnTo>
                    <a:pt x="0" y="39718"/>
                  </a:lnTo>
                  <a:cubicBezTo>
                    <a:pt x="0" y="17782"/>
                    <a:pt x="17782" y="0"/>
                    <a:pt x="39718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73B4F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43526" cy="25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55834" y="3068864"/>
            <a:ext cx="1228028" cy="1226514"/>
            <a:chOff x="0" y="0"/>
            <a:chExt cx="323431" cy="3230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161516" y="0"/>
                  </a:moveTo>
                  <a:lnTo>
                    <a:pt x="161915" y="0"/>
                  </a:lnTo>
                  <a:cubicBezTo>
                    <a:pt x="251118" y="0"/>
                    <a:pt x="323431" y="72313"/>
                    <a:pt x="323431" y="161516"/>
                  </a:cubicBezTo>
                  <a:lnTo>
                    <a:pt x="323431" y="161516"/>
                  </a:lnTo>
                  <a:cubicBezTo>
                    <a:pt x="323431" y="204353"/>
                    <a:pt x="306414" y="245435"/>
                    <a:pt x="276124" y="275725"/>
                  </a:cubicBezTo>
                  <a:cubicBezTo>
                    <a:pt x="245834" y="306016"/>
                    <a:pt x="204752" y="323032"/>
                    <a:pt x="161915" y="323032"/>
                  </a:cubicBezTo>
                  <a:lnTo>
                    <a:pt x="161516" y="323032"/>
                  </a:lnTo>
                  <a:cubicBezTo>
                    <a:pt x="72313" y="323032"/>
                    <a:pt x="0" y="250719"/>
                    <a:pt x="0" y="161516"/>
                  </a:cubicBezTo>
                  <a:lnTo>
                    <a:pt x="0" y="161516"/>
                  </a:lnTo>
                  <a:cubicBezTo>
                    <a:pt x="0" y="72313"/>
                    <a:pt x="72313" y="0"/>
                    <a:pt x="16151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91E1D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19762" y="7728254"/>
            <a:ext cx="1018230" cy="1226514"/>
            <a:chOff x="0" y="0"/>
            <a:chExt cx="268176" cy="3230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176" cy="323032"/>
            </a:xfrm>
            <a:custGeom>
              <a:avLst/>
              <a:gdLst/>
              <a:ahLst/>
              <a:cxnLst/>
              <a:rect r="r" b="b" t="t" l="l"/>
              <a:pathLst>
                <a:path h="323032" w="268176">
                  <a:moveTo>
                    <a:pt x="134088" y="0"/>
                  </a:moveTo>
                  <a:lnTo>
                    <a:pt x="134088" y="0"/>
                  </a:lnTo>
                  <a:cubicBezTo>
                    <a:pt x="208143" y="0"/>
                    <a:pt x="268176" y="60033"/>
                    <a:pt x="268176" y="134088"/>
                  </a:cubicBezTo>
                  <a:lnTo>
                    <a:pt x="268176" y="188945"/>
                  </a:lnTo>
                  <a:cubicBezTo>
                    <a:pt x="268176" y="224507"/>
                    <a:pt x="254049" y="258613"/>
                    <a:pt x="228902" y="283759"/>
                  </a:cubicBezTo>
                  <a:cubicBezTo>
                    <a:pt x="203756" y="308905"/>
                    <a:pt x="169650" y="323032"/>
                    <a:pt x="134088" y="323032"/>
                  </a:cubicBezTo>
                  <a:lnTo>
                    <a:pt x="134088" y="323032"/>
                  </a:lnTo>
                  <a:cubicBezTo>
                    <a:pt x="60033" y="323032"/>
                    <a:pt x="0" y="262999"/>
                    <a:pt x="0" y="188945"/>
                  </a:cubicBezTo>
                  <a:lnTo>
                    <a:pt x="0" y="134088"/>
                  </a:lnTo>
                  <a:cubicBezTo>
                    <a:pt x="0" y="98526"/>
                    <a:pt x="14127" y="64420"/>
                    <a:pt x="39273" y="39273"/>
                  </a:cubicBezTo>
                  <a:cubicBezTo>
                    <a:pt x="64420" y="14127"/>
                    <a:pt x="98526" y="0"/>
                    <a:pt x="134088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268176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F8B27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83862" y="5513440"/>
            <a:ext cx="6183733" cy="898064"/>
            <a:chOff x="0" y="0"/>
            <a:chExt cx="1431075" cy="2078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1075" cy="207835"/>
            </a:xfrm>
            <a:custGeom>
              <a:avLst/>
              <a:gdLst/>
              <a:ahLst/>
              <a:cxnLst/>
              <a:rect r="r" b="b" t="t" l="l"/>
              <a:pathLst>
                <a:path h="207835" w="1431075">
                  <a:moveTo>
                    <a:pt x="40063" y="0"/>
                  </a:moveTo>
                  <a:lnTo>
                    <a:pt x="1391012" y="0"/>
                  </a:lnTo>
                  <a:cubicBezTo>
                    <a:pt x="1413138" y="0"/>
                    <a:pt x="1431075" y="17937"/>
                    <a:pt x="1431075" y="40063"/>
                  </a:cubicBezTo>
                  <a:lnTo>
                    <a:pt x="1431075" y="167772"/>
                  </a:lnTo>
                  <a:cubicBezTo>
                    <a:pt x="1431075" y="189898"/>
                    <a:pt x="1413138" y="207835"/>
                    <a:pt x="1391012" y="207835"/>
                  </a:cubicBezTo>
                  <a:lnTo>
                    <a:pt x="40063" y="207835"/>
                  </a:lnTo>
                  <a:cubicBezTo>
                    <a:pt x="17937" y="207835"/>
                    <a:pt x="0" y="189898"/>
                    <a:pt x="0" y="167772"/>
                  </a:cubicBezTo>
                  <a:lnTo>
                    <a:pt x="0" y="40063"/>
                  </a:lnTo>
                  <a:cubicBezTo>
                    <a:pt x="0" y="17937"/>
                    <a:pt x="17937" y="0"/>
                    <a:pt x="40063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73B4FB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1075" cy="245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55834" y="5349215"/>
            <a:ext cx="1228028" cy="1226514"/>
            <a:chOff x="0" y="0"/>
            <a:chExt cx="323431" cy="3230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161516" y="0"/>
                  </a:moveTo>
                  <a:lnTo>
                    <a:pt x="161915" y="0"/>
                  </a:lnTo>
                  <a:cubicBezTo>
                    <a:pt x="251118" y="0"/>
                    <a:pt x="323431" y="72313"/>
                    <a:pt x="323431" y="161516"/>
                  </a:cubicBezTo>
                  <a:lnTo>
                    <a:pt x="323431" y="161516"/>
                  </a:lnTo>
                  <a:cubicBezTo>
                    <a:pt x="323431" y="204353"/>
                    <a:pt x="306414" y="245435"/>
                    <a:pt x="276124" y="275725"/>
                  </a:cubicBezTo>
                  <a:cubicBezTo>
                    <a:pt x="245834" y="306016"/>
                    <a:pt x="204752" y="323032"/>
                    <a:pt x="161915" y="323032"/>
                  </a:cubicBezTo>
                  <a:lnTo>
                    <a:pt x="161516" y="323032"/>
                  </a:lnTo>
                  <a:cubicBezTo>
                    <a:pt x="72313" y="323032"/>
                    <a:pt x="0" y="250719"/>
                    <a:pt x="0" y="161516"/>
                  </a:cubicBezTo>
                  <a:lnTo>
                    <a:pt x="0" y="161516"/>
                  </a:lnTo>
                  <a:cubicBezTo>
                    <a:pt x="0" y="72313"/>
                    <a:pt x="72313" y="0"/>
                    <a:pt x="16151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F8D38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878688" y="-226422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4" id="24"/>
          <p:cNvGrpSpPr/>
          <p:nvPr/>
        </p:nvGrpSpPr>
        <p:grpSpPr>
          <a:xfrm rot="0">
            <a:off x="15472117" y="7546826"/>
            <a:ext cx="2815883" cy="281588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651975" y="4247514"/>
            <a:ext cx="7492025" cy="50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keep rural employees motivated, Mahindra &amp; Mahindra focuses on performance-based incentives, recognition, family support programs, and encouraging innovation.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Mahindra sees its rural workforce as partners in progress by implementing ‘Employee First’ programs that ensure well-being and growth opportunities.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797454" y="5616543"/>
            <a:ext cx="4608982" cy="9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Family s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upport programs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557917" y="3427937"/>
            <a:ext cx="5701383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Perf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ormance-based incentives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833776" y="8080713"/>
            <a:ext cx="6237534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Innovation enc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ouraged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440082" y="2042971"/>
            <a:ext cx="12110880" cy="5505121"/>
            <a:chOff x="0" y="0"/>
            <a:chExt cx="16147839" cy="7340161"/>
          </a:xfrm>
        </p:grpSpPr>
        <p:sp>
          <p:nvSpPr>
            <p:cNvPr name="AutoShape 12" id="12"/>
            <p:cNvSpPr/>
            <p:nvPr/>
          </p:nvSpPr>
          <p:spPr>
            <a:xfrm>
              <a:off x="384487" y="0"/>
              <a:ext cx="0" cy="6188791"/>
            </a:xfrm>
            <a:prstGeom prst="line">
              <a:avLst/>
            </a:prstGeom>
            <a:ln cap="flat" w="524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4487" y="986729"/>
              <a:ext cx="1816898" cy="0"/>
            </a:xfrm>
            <a:prstGeom prst="line">
              <a:avLst/>
            </a:prstGeom>
            <a:ln cap="flat" w="52472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384487" y="2783081"/>
              <a:ext cx="1816898" cy="0"/>
            </a:xfrm>
            <a:prstGeom prst="line">
              <a:avLst/>
            </a:prstGeom>
            <a:ln cap="flat" w="52472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384487" y="4937685"/>
              <a:ext cx="1816898" cy="0"/>
            </a:xfrm>
            <a:prstGeom prst="line">
              <a:avLst/>
            </a:prstGeom>
            <a:ln cap="flat" w="52472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602242"/>
              <a:ext cx="768974" cy="76897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96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5443" y="2398594"/>
              <a:ext cx="768974" cy="76897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96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5443" y="4580258"/>
              <a:ext cx="768974" cy="76897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96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388559" y="545092"/>
              <a:ext cx="5118182" cy="1930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4"/>
                </a:lnSpc>
              </a:pPr>
              <a:r>
                <a:rPr lang="en-US" sz="278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Mahindra Pride School</a:t>
              </a:r>
            </a:p>
            <a:p>
              <a:pPr algn="r">
                <a:lnSpc>
                  <a:spcPts val="3904"/>
                </a:lnSpc>
              </a:pPr>
            </a:p>
            <a:p>
              <a:pPr algn="ctr">
                <a:lnSpc>
                  <a:spcPts val="3904"/>
                </a:lnSpc>
                <a:spcBef>
                  <a:spcPct val="0"/>
                </a:spcBef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388559" y="1200996"/>
              <a:ext cx="10498234" cy="127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4"/>
                </a:lnSpc>
                <a:spcBef>
                  <a:spcPct val="0"/>
                </a:spcBef>
              </a:pP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</a:t>
              </a: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rains underprivileged youth in employable skills</a:t>
              </a:r>
            </a:p>
            <a:p>
              <a:pPr algn="ctr">
                <a:lnSpc>
                  <a:spcPts val="3904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382409" y="2427879"/>
              <a:ext cx="5130480" cy="122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4"/>
                </a:lnSpc>
              </a:pPr>
              <a:r>
                <a:rPr lang="en-US" sz="268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Field-Specific Training</a:t>
              </a:r>
            </a:p>
            <a:p>
              <a:pPr algn="ctr">
                <a:lnSpc>
                  <a:spcPts val="3764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382409" y="3110419"/>
              <a:ext cx="13765430" cy="1930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4"/>
                </a:lnSpc>
                <a:spcBef>
                  <a:spcPct val="0"/>
                </a:spcBef>
              </a:pP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Mech</a:t>
              </a: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anics trained in local languages using customized modules</a:t>
              </a:r>
            </a:p>
            <a:p>
              <a:pPr algn="l">
                <a:lnSpc>
                  <a:spcPts val="3904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388559" y="4683403"/>
              <a:ext cx="5719646" cy="1274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4"/>
                </a:lnSpc>
              </a:pPr>
              <a:r>
                <a:rPr lang="en-US" sz="278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Digital Literacy Programs</a:t>
              </a:r>
            </a:p>
            <a:p>
              <a:pPr algn="ctr">
                <a:lnSpc>
                  <a:spcPts val="3904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382409" y="5409749"/>
              <a:ext cx="12678415" cy="1930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4"/>
                </a:lnSpc>
                <a:spcBef>
                  <a:spcPct val="0"/>
                </a:spcBef>
              </a:pP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Worker</a:t>
              </a:r>
              <a:r>
                <a:rPr lang="en-US" sz="27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 use mobile tools for diagnostics, inventory, customer service</a:t>
              </a:r>
            </a:p>
            <a:p>
              <a:pPr algn="l">
                <a:lnSpc>
                  <a:spcPts val="390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07015" y="2042971"/>
            <a:ext cx="5246370" cy="524637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551" y="0"/>
                  </a:moveTo>
                  <a:lnTo>
                    <a:pt x="755249" y="0"/>
                  </a:lnTo>
                  <a:cubicBezTo>
                    <a:pt x="770512" y="0"/>
                    <a:pt x="785151" y="6063"/>
                    <a:pt x="795944" y="16856"/>
                  </a:cubicBezTo>
                  <a:cubicBezTo>
                    <a:pt x="806737" y="27649"/>
                    <a:pt x="812800" y="42288"/>
                    <a:pt x="812800" y="57551"/>
                  </a:cubicBezTo>
                  <a:lnTo>
                    <a:pt x="812800" y="755249"/>
                  </a:lnTo>
                  <a:cubicBezTo>
                    <a:pt x="812800" y="770512"/>
                    <a:pt x="806737" y="785151"/>
                    <a:pt x="795944" y="795944"/>
                  </a:cubicBezTo>
                  <a:cubicBezTo>
                    <a:pt x="785151" y="806737"/>
                    <a:pt x="770512" y="812800"/>
                    <a:pt x="755249" y="812800"/>
                  </a:cubicBezTo>
                  <a:lnTo>
                    <a:pt x="57551" y="812800"/>
                  </a:lnTo>
                  <a:cubicBezTo>
                    <a:pt x="42288" y="812800"/>
                    <a:pt x="27649" y="806737"/>
                    <a:pt x="16856" y="795944"/>
                  </a:cubicBezTo>
                  <a:cubicBezTo>
                    <a:pt x="6063" y="785151"/>
                    <a:pt x="0" y="770512"/>
                    <a:pt x="0" y="755249"/>
                  </a:cubicBezTo>
                  <a:lnTo>
                    <a:pt x="0" y="57551"/>
                  </a:lnTo>
                  <a:cubicBezTo>
                    <a:pt x="0" y="42288"/>
                    <a:pt x="6063" y="27649"/>
                    <a:pt x="16856" y="16856"/>
                  </a:cubicBezTo>
                  <a:cubicBezTo>
                    <a:pt x="27649" y="6063"/>
                    <a:pt x="42288" y="0"/>
                    <a:pt x="57551" y="0"/>
                  </a:cubicBezTo>
                  <a:close/>
                </a:path>
              </a:pathLst>
            </a:custGeom>
            <a:blipFill>
              <a:blip r:embed="rId20">
                <a:alphaModFix amt="93000"/>
              </a:blip>
              <a:stretch>
                <a:fillRect l="0" t="-2483" r="-4966" b="-2483"/>
              </a:stretch>
            </a:blipFill>
            <a:ln w="38100" cap="rnd">
              <a:solidFill>
                <a:srgbClr val="000000">
                  <a:alpha val="92941"/>
                </a:srgbClr>
              </a:solidFill>
              <a:prstDash val="solid"/>
              <a:round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5108411" y="7107411"/>
            <a:ext cx="3179589" cy="317958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1"/>
              <a:stretch>
                <a:fillRect l="-45110" t="0" r="-32667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686576" y="7369021"/>
            <a:ext cx="13201238" cy="1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Mahind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 invests heavily in training and developing its rural workforce through initiatives like the Mahindra Pride School and field-specific training.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686576" y="8729192"/>
            <a:ext cx="12845901" cy="1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By investing in 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upskilling, Mahindra improves productivity and fosters long-term loyalty among its rural employees.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203798" y="547285"/>
            <a:ext cx="15890159" cy="260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3"/>
              </a:lnSpc>
            </a:pPr>
            <a:r>
              <a:rPr lang="en-US" sz="743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</a:t>
            </a:r>
            <a:r>
              <a:rPr lang="en-US" b="true" sz="74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&amp; Development Initiatives</a:t>
            </a:r>
          </a:p>
          <a:p>
            <a:pPr algn="ctr">
              <a:lnSpc>
                <a:spcPts val="1041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319954">
            <a:off x="5654260" y="-1508968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120768" y="-662927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75944" y="6188709"/>
            <a:ext cx="15560622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These efforts—strong leadership, rural focus, training, and motivation—have led to a rise in employee retention, a drop in absenteeism, and better customer satisfaction.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3099" y="7639050"/>
            <a:ext cx="15207939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 importantly, the company's rural business has expanded significantly, proving that people-first leadership delivers results.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405665"/>
            <a:ext cx="2755011" cy="3290475"/>
            <a:chOff x="0" y="0"/>
            <a:chExt cx="3673348" cy="43873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713952"/>
              <a:ext cx="3673348" cy="36733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898766">
              <a:off x="877523" y="317664"/>
              <a:ext cx="2569169" cy="845490"/>
            </a:xfrm>
            <a:custGeom>
              <a:avLst/>
              <a:gdLst/>
              <a:ahLst/>
              <a:cxnLst/>
              <a:rect r="r" b="b" t="t" l="l"/>
              <a:pathLst>
                <a:path h="845490" w="2569169">
                  <a:moveTo>
                    <a:pt x="0" y="0"/>
                  </a:moveTo>
                  <a:lnTo>
                    <a:pt x="2569169" y="0"/>
                  </a:lnTo>
                  <a:lnTo>
                    <a:pt x="2569169" y="845490"/>
                  </a:lnTo>
                  <a:lnTo>
                    <a:pt x="0" y="84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393809" y="2405665"/>
            <a:ext cx="2755011" cy="3290475"/>
            <a:chOff x="0" y="0"/>
            <a:chExt cx="3673348" cy="43873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713952"/>
              <a:ext cx="3673348" cy="367334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898766">
              <a:off x="877523" y="317664"/>
              <a:ext cx="2569169" cy="845490"/>
            </a:xfrm>
            <a:custGeom>
              <a:avLst/>
              <a:gdLst/>
              <a:ahLst/>
              <a:cxnLst/>
              <a:rect r="r" b="b" t="t" l="l"/>
              <a:pathLst>
                <a:path h="845490" w="2569169">
                  <a:moveTo>
                    <a:pt x="0" y="0"/>
                  </a:moveTo>
                  <a:lnTo>
                    <a:pt x="2569169" y="0"/>
                  </a:lnTo>
                  <a:lnTo>
                    <a:pt x="2569169" y="845490"/>
                  </a:lnTo>
                  <a:lnTo>
                    <a:pt x="0" y="84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66495" y="2506392"/>
            <a:ext cx="2755011" cy="3290475"/>
            <a:chOff x="0" y="0"/>
            <a:chExt cx="3673348" cy="43873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713952"/>
              <a:ext cx="3673348" cy="367334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898766">
              <a:off x="877523" y="317664"/>
              <a:ext cx="2569169" cy="845490"/>
            </a:xfrm>
            <a:custGeom>
              <a:avLst/>
              <a:gdLst/>
              <a:ahLst/>
              <a:cxnLst/>
              <a:rect r="r" b="b" t="t" l="l"/>
              <a:pathLst>
                <a:path h="845490" w="2569169">
                  <a:moveTo>
                    <a:pt x="0" y="0"/>
                  </a:moveTo>
                  <a:lnTo>
                    <a:pt x="2569169" y="0"/>
                  </a:lnTo>
                  <a:lnTo>
                    <a:pt x="2569169" y="845490"/>
                  </a:lnTo>
                  <a:lnTo>
                    <a:pt x="0" y="84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064430" y="2506392"/>
            <a:ext cx="2755011" cy="3290475"/>
            <a:chOff x="0" y="0"/>
            <a:chExt cx="3673348" cy="43873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713952"/>
              <a:ext cx="3673348" cy="367334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898766">
              <a:off x="877523" y="317664"/>
              <a:ext cx="2569169" cy="845490"/>
            </a:xfrm>
            <a:custGeom>
              <a:avLst/>
              <a:gdLst/>
              <a:ahLst/>
              <a:cxnLst/>
              <a:rect r="r" b="b" t="t" l="l"/>
              <a:pathLst>
                <a:path h="845490" w="2569169">
                  <a:moveTo>
                    <a:pt x="0" y="0"/>
                  </a:moveTo>
                  <a:lnTo>
                    <a:pt x="2569169" y="0"/>
                  </a:lnTo>
                  <a:lnTo>
                    <a:pt x="2569169" y="845490"/>
                  </a:lnTo>
                  <a:lnTo>
                    <a:pt x="0" y="84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351021" y="2506392"/>
            <a:ext cx="2755011" cy="3290475"/>
            <a:chOff x="0" y="0"/>
            <a:chExt cx="3673348" cy="43873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713952"/>
              <a:ext cx="3673348" cy="367334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898766">
              <a:off x="877523" y="317664"/>
              <a:ext cx="2569169" cy="845490"/>
            </a:xfrm>
            <a:custGeom>
              <a:avLst/>
              <a:gdLst/>
              <a:ahLst/>
              <a:cxnLst/>
              <a:rect r="r" b="b" t="t" l="l"/>
              <a:pathLst>
                <a:path h="845490" w="2569169">
                  <a:moveTo>
                    <a:pt x="0" y="0"/>
                  </a:moveTo>
                  <a:lnTo>
                    <a:pt x="2569169" y="0"/>
                  </a:lnTo>
                  <a:lnTo>
                    <a:pt x="2569169" y="845490"/>
                  </a:lnTo>
                  <a:lnTo>
                    <a:pt x="0" y="84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4379699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-744232" y="8651241"/>
            <a:ext cx="4901081" cy="2735694"/>
          </a:xfrm>
          <a:custGeom>
            <a:avLst/>
            <a:gdLst/>
            <a:ahLst/>
            <a:cxnLst/>
            <a:rect r="r" b="b" t="t" l="l"/>
            <a:pathLst>
              <a:path h="2735694" w="4901081">
                <a:moveTo>
                  <a:pt x="0" y="0"/>
                </a:moveTo>
                <a:lnTo>
                  <a:pt x="4901081" y="0"/>
                </a:lnTo>
                <a:lnTo>
                  <a:pt x="4901081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4827993" y="6892369"/>
            <a:ext cx="3394631" cy="339463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l="-101118" t="-51696" r="-83697" b="-8513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028700" y="923925"/>
            <a:ext cx="13322321" cy="9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1"/>
              </a:lnSpc>
              <a:spcBef>
                <a:spcPct val="0"/>
              </a:spcBef>
            </a:pPr>
            <a:r>
              <a:rPr lang="en-US" b="true" sz="58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Impact of Leadership and Motivation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3099" y="3616959"/>
            <a:ext cx="2106213" cy="15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Em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ployee Retention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4359280" y="3616959"/>
            <a:ext cx="2755011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Satisfaction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20320" y="3616959"/>
            <a:ext cx="2755011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ncreased Productivity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64430" y="3616959"/>
            <a:ext cx="2755011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Performance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51021" y="3616959"/>
            <a:ext cx="2755011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Impact on Teamwork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9974" y="-879802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198416" y="1799850"/>
            <a:ext cx="3484850" cy="3615927"/>
          </a:xfrm>
          <a:custGeom>
            <a:avLst/>
            <a:gdLst/>
            <a:ahLst/>
            <a:cxnLst/>
            <a:rect r="r" b="b" t="t" l="l"/>
            <a:pathLst>
              <a:path h="3615927" w="3484850">
                <a:moveTo>
                  <a:pt x="0" y="0"/>
                </a:moveTo>
                <a:lnTo>
                  <a:pt x="3484849" y="0"/>
                </a:lnTo>
                <a:lnTo>
                  <a:pt x="3484849" y="3615927"/>
                </a:lnTo>
                <a:lnTo>
                  <a:pt x="0" y="3615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7627"/>
            <a:ext cx="13031297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and Learnings</a:t>
            </a:r>
          </a:p>
          <a:p>
            <a:pPr algn="l">
              <a:lnSpc>
                <a:spcPts val="873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8940841" y="2758705"/>
            <a:ext cx="66681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593654" y="2135707"/>
            <a:ext cx="0" cy="62299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311225" y="1752225"/>
            <a:ext cx="2650962" cy="82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b="true" sz="23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Visionary Leadership</a:t>
            </a:r>
          </a:p>
        </p:txBody>
      </p:sp>
      <p:sp>
        <p:nvSpPr>
          <p:cNvPr name="AutoShape 8" id="8"/>
          <p:cNvSpPr/>
          <p:nvPr/>
        </p:nvSpPr>
        <p:spPr>
          <a:xfrm>
            <a:off x="7153575" y="3937830"/>
            <a:ext cx="178726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940841" y="5029899"/>
            <a:ext cx="226927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9593654" y="2152671"/>
            <a:ext cx="755101" cy="20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48611" y="8529532"/>
            <a:ext cx="14071028" cy="97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Mahindra teaches us that when leadership listens, empowers, and invests in people—everyone rises, which is the true essence of sustainable success.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66876" y="-2461638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79007" y="8548582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5159694" y="7158694"/>
            <a:ext cx="3128306" cy="312830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0" t="-11246" r="0" b="-2208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774015" y="3717092"/>
            <a:ext cx="3190974" cy="82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b="true" sz="23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Motivation Beyond Salary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48755" y="2693225"/>
            <a:ext cx="4230252" cy="124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Combined with grassroots motivation uplifts business and society.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82397" y="4804426"/>
            <a:ext cx="3171178" cy="124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Includes dignity, recognition, and purpose.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24117" y="4776777"/>
            <a:ext cx="2370803" cy="82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b="true" sz="23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Leadership Listens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24117" y="5734432"/>
            <a:ext cx="3476140" cy="124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Empowers, and invests in people; everyone rises.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8611" y="7247819"/>
            <a:ext cx="14362747" cy="97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Mahindra &amp; Mahindra exemplifies how visionary leadership and grassroots motivation can uplift business and society.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304809" y="4083097"/>
            <a:ext cx="10910396" cy="17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1433" y="-68578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6211" y="2160047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5" y="0"/>
                </a:lnTo>
                <a:lnTo>
                  <a:pt x="4655415" y="1123756"/>
                </a:lnTo>
                <a:lnTo>
                  <a:pt x="0" y="112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6211" y="3542366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5" y="0"/>
                </a:lnTo>
                <a:lnTo>
                  <a:pt x="4655415" y="1123756"/>
                </a:lnTo>
                <a:lnTo>
                  <a:pt x="0" y="112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1789" y="2229821"/>
            <a:ext cx="5307534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BIKRAM SINGH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2302041046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81858" y="2160047"/>
            <a:ext cx="1104353" cy="11043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8750" r="0" b="-1875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81858" y="3561769"/>
            <a:ext cx="1104353" cy="110435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835" r="0" b="-583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81858" y="4961397"/>
            <a:ext cx="1104353" cy="11043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068" r="0" b="-1106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81858" y="6448843"/>
            <a:ext cx="1104353" cy="11043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7378" r="0" b="-17378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-3157744" y="8989183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3"/>
                </a:lnTo>
                <a:lnTo>
                  <a:pt x="0" y="2078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2081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81858" y="7848471"/>
            <a:ext cx="1104353" cy="11043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23800" r="0" b="-2380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749395" y="2160047"/>
            <a:ext cx="1104353" cy="110435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14285" r="0" b="-14285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749395" y="3542366"/>
            <a:ext cx="1104353" cy="110435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749395" y="4961397"/>
            <a:ext cx="1104353" cy="110435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49395" y="6380075"/>
            <a:ext cx="1104353" cy="11043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64979" r="0" b="-5911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586211" y="5018547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5" y="0"/>
                </a:lnTo>
                <a:lnTo>
                  <a:pt x="4655415" y="1123755"/>
                </a:lnTo>
                <a:lnTo>
                  <a:pt x="0" y="112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86211" y="6360672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5" y="0"/>
                </a:lnTo>
                <a:lnTo>
                  <a:pt x="4655415" y="1123756"/>
                </a:lnTo>
                <a:lnTo>
                  <a:pt x="0" y="112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586211" y="7865428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5" y="0"/>
                </a:lnTo>
                <a:lnTo>
                  <a:pt x="4655415" y="1123755"/>
                </a:lnTo>
                <a:lnTo>
                  <a:pt x="0" y="112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53748" y="2160047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6" y="0"/>
                </a:lnTo>
                <a:lnTo>
                  <a:pt x="4655416" y="1123756"/>
                </a:lnTo>
                <a:lnTo>
                  <a:pt x="0" y="112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53748" y="3561769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6" y="0"/>
                </a:lnTo>
                <a:lnTo>
                  <a:pt x="4655416" y="1123755"/>
                </a:lnTo>
                <a:lnTo>
                  <a:pt x="0" y="112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53748" y="5018547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6" y="0"/>
                </a:lnTo>
                <a:lnTo>
                  <a:pt x="4655416" y="1123755"/>
                </a:lnTo>
                <a:lnTo>
                  <a:pt x="0" y="112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853748" y="6475677"/>
            <a:ext cx="4655415" cy="1123756"/>
          </a:xfrm>
          <a:custGeom>
            <a:avLst/>
            <a:gdLst/>
            <a:ahLst/>
            <a:cxnLst/>
            <a:rect r="r" b="b" t="t" l="l"/>
            <a:pathLst>
              <a:path h="1123756" w="4655415">
                <a:moveTo>
                  <a:pt x="0" y="0"/>
                </a:moveTo>
                <a:lnTo>
                  <a:pt x="4655416" y="0"/>
                </a:lnTo>
                <a:lnTo>
                  <a:pt x="4655416" y="1123756"/>
                </a:lnTo>
                <a:lnTo>
                  <a:pt x="0" y="112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905161" y="103317"/>
            <a:ext cx="1190130" cy="1588766"/>
          </a:xfrm>
          <a:custGeom>
            <a:avLst/>
            <a:gdLst/>
            <a:ahLst/>
            <a:cxnLst/>
            <a:rect r="r" b="b" t="t" l="l"/>
            <a:pathLst>
              <a:path h="1588766" w="1190130">
                <a:moveTo>
                  <a:pt x="0" y="0"/>
                </a:moveTo>
                <a:lnTo>
                  <a:pt x="1190131" y="0"/>
                </a:lnTo>
                <a:lnTo>
                  <a:pt x="1190131" y="1588766"/>
                </a:lnTo>
                <a:lnTo>
                  <a:pt x="0" y="1588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047249" y="60546"/>
            <a:ext cx="1567760" cy="1674307"/>
          </a:xfrm>
          <a:custGeom>
            <a:avLst/>
            <a:gdLst/>
            <a:ahLst/>
            <a:cxnLst/>
            <a:rect r="r" b="b" t="t" l="l"/>
            <a:pathLst>
              <a:path h="1674307" w="1567760">
                <a:moveTo>
                  <a:pt x="0" y="0"/>
                </a:moveTo>
                <a:lnTo>
                  <a:pt x="1567760" y="0"/>
                </a:lnTo>
                <a:lnTo>
                  <a:pt x="1567760" y="1674307"/>
                </a:lnTo>
                <a:lnTo>
                  <a:pt x="0" y="16743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854428">
            <a:off x="-2345397" y="-189105"/>
            <a:ext cx="4690793" cy="3027694"/>
          </a:xfrm>
          <a:custGeom>
            <a:avLst/>
            <a:gdLst/>
            <a:ahLst/>
            <a:cxnLst/>
            <a:rect r="r" b="b" t="t" l="l"/>
            <a:pathLst>
              <a:path h="3027694" w="4690793">
                <a:moveTo>
                  <a:pt x="0" y="0"/>
                </a:moveTo>
                <a:lnTo>
                  <a:pt x="4690794" y="0"/>
                </a:lnTo>
                <a:lnTo>
                  <a:pt x="4690794" y="3027694"/>
                </a:lnTo>
                <a:lnTo>
                  <a:pt x="0" y="302769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297448" y="7037555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4773822">
            <a:off x="15956220" y="1491123"/>
            <a:ext cx="1468695" cy="1337847"/>
          </a:xfrm>
          <a:custGeom>
            <a:avLst/>
            <a:gdLst/>
            <a:ahLst/>
            <a:cxnLst/>
            <a:rect r="r" b="b" t="t" l="l"/>
            <a:pathLst>
              <a:path h="1337847" w="1468695">
                <a:moveTo>
                  <a:pt x="0" y="0"/>
                </a:moveTo>
                <a:lnTo>
                  <a:pt x="1468695" y="0"/>
                </a:lnTo>
                <a:lnTo>
                  <a:pt x="1468695" y="1337848"/>
                </a:lnTo>
                <a:lnTo>
                  <a:pt x="0" y="133784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611236" y="3604957"/>
            <a:ext cx="4655415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ABHIJIT RATH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2302040035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749395" y="3540625"/>
            <a:ext cx="1104353" cy="110435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6"/>
              <a:stretch>
                <a:fillRect l="0" t="-5628" r="0" b="-5628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3184896" y="225902"/>
            <a:ext cx="10910396" cy="165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b="true" sz="129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Members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01789" y="3626703"/>
            <a:ext cx="5139838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NISHANT BARIK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2302041056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86211" y="5095875"/>
            <a:ext cx="4655415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NARAYAN AGARWAL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2302041076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44000" y="7981821"/>
            <a:ext cx="4655415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SRINIBAS DAS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2302041066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427848" y="6432965"/>
            <a:ext cx="4655415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NANDU RAJIV U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2302040014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96261" y="2222638"/>
            <a:ext cx="4170390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TRISUL KUMAR PRADHAN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2302040002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53748" y="5058278"/>
            <a:ext cx="4655415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SAMUEL PRIYATAM DASH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2302040025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42326" y="6561402"/>
            <a:ext cx="2393236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DINESH SAMAL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2403040002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00864" y="7497227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7411" y="1569514"/>
            <a:ext cx="6259644" cy="625964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762" y="0"/>
                  </a:moveTo>
                  <a:lnTo>
                    <a:pt x="767038" y="0"/>
                  </a:lnTo>
                  <a:cubicBezTo>
                    <a:pt x="779175" y="0"/>
                    <a:pt x="790815" y="4821"/>
                    <a:pt x="799397" y="13403"/>
                  </a:cubicBezTo>
                  <a:cubicBezTo>
                    <a:pt x="807979" y="21985"/>
                    <a:pt x="812800" y="33625"/>
                    <a:pt x="812800" y="45762"/>
                  </a:cubicBezTo>
                  <a:lnTo>
                    <a:pt x="812800" y="767038"/>
                  </a:lnTo>
                  <a:cubicBezTo>
                    <a:pt x="812800" y="779175"/>
                    <a:pt x="807979" y="790815"/>
                    <a:pt x="799397" y="799397"/>
                  </a:cubicBezTo>
                  <a:cubicBezTo>
                    <a:pt x="790815" y="807979"/>
                    <a:pt x="779175" y="812800"/>
                    <a:pt x="767038" y="812800"/>
                  </a:cubicBezTo>
                  <a:lnTo>
                    <a:pt x="45762" y="812800"/>
                  </a:lnTo>
                  <a:cubicBezTo>
                    <a:pt x="33625" y="812800"/>
                    <a:pt x="21985" y="807979"/>
                    <a:pt x="13403" y="799397"/>
                  </a:cubicBezTo>
                  <a:cubicBezTo>
                    <a:pt x="4821" y="790815"/>
                    <a:pt x="0" y="779175"/>
                    <a:pt x="0" y="767038"/>
                  </a:cubicBezTo>
                  <a:lnTo>
                    <a:pt x="0" y="45762"/>
                  </a:lnTo>
                  <a:cubicBezTo>
                    <a:pt x="0" y="33625"/>
                    <a:pt x="4821" y="21985"/>
                    <a:pt x="13403" y="13403"/>
                  </a:cubicBezTo>
                  <a:cubicBezTo>
                    <a:pt x="21985" y="4821"/>
                    <a:pt x="33625" y="0"/>
                    <a:pt x="457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790" r="0" b="-1079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02049" y="1031253"/>
            <a:ext cx="5796677" cy="164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5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GUIDED BY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3181055" y="8989183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3"/>
                </a:lnTo>
                <a:lnTo>
                  <a:pt x="0" y="207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38588" y="-181092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9" y="0"/>
                </a:lnTo>
                <a:lnTo>
                  <a:pt x="10083239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7104264">
            <a:off x="241042" y="2200541"/>
            <a:ext cx="3895386" cy="4128059"/>
          </a:xfrm>
          <a:custGeom>
            <a:avLst/>
            <a:gdLst/>
            <a:ahLst/>
            <a:cxnLst/>
            <a:rect r="r" b="b" t="t" l="l"/>
            <a:pathLst>
              <a:path h="4128059" w="3895386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967">
            <a:off x="985998" y="302255"/>
            <a:ext cx="1707111" cy="1555022"/>
          </a:xfrm>
          <a:custGeom>
            <a:avLst/>
            <a:gdLst/>
            <a:ahLst/>
            <a:cxnLst/>
            <a:rect r="r" b="b" t="t" l="l"/>
            <a:pathLst>
              <a:path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2"/>
                </a:lnTo>
                <a:lnTo>
                  <a:pt x="0" y="1555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90812" y="3907284"/>
            <a:ext cx="3619151" cy="3573912"/>
          </a:xfrm>
          <a:custGeom>
            <a:avLst/>
            <a:gdLst/>
            <a:ahLst/>
            <a:cxnLst/>
            <a:rect r="r" b="b" t="t" l="l"/>
            <a:pathLst>
              <a:path h="3573912" w="3619151">
                <a:moveTo>
                  <a:pt x="0" y="0"/>
                </a:moveTo>
                <a:lnTo>
                  <a:pt x="3619151" y="0"/>
                </a:lnTo>
                <a:lnTo>
                  <a:pt x="3619151" y="3573912"/>
                </a:lnTo>
                <a:lnTo>
                  <a:pt x="0" y="3573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9617411" y="7902446"/>
            <a:ext cx="6259644" cy="210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MR. PRASANT BARLA </a:t>
            </a:r>
          </a:p>
          <a:p>
            <a:pPr algn="ctr">
              <a:lnSpc>
                <a:spcPts val="5677"/>
              </a:lnSpc>
            </a:pPr>
            <a:r>
              <a:rPr lang="en-US" sz="40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Assistant Professor </a:t>
            </a:r>
          </a:p>
          <a:p>
            <a:pPr algn="ctr">
              <a:lnSpc>
                <a:spcPts val="5677"/>
              </a:lnSpc>
              <a:spcBef>
                <a:spcPct val="0"/>
              </a:spcBef>
            </a:pPr>
            <a:r>
              <a:rPr lang="en-US" sz="40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Department of Humanities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1732" y="8477715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793080" y="-58348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103804" y="3102804"/>
            <a:ext cx="6155496" cy="61554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6721" y="0"/>
                  </a:moveTo>
                  <a:lnTo>
                    <a:pt x="736079" y="0"/>
                  </a:lnTo>
                  <a:cubicBezTo>
                    <a:pt x="778451" y="0"/>
                    <a:pt x="812800" y="34349"/>
                    <a:pt x="812800" y="76721"/>
                  </a:cubicBezTo>
                  <a:lnTo>
                    <a:pt x="812800" y="736079"/>
                  </a:lnTo>
                  <a:cubicBezTo>
                    <a:pt x="812800" y="778451"/>
                    <a:pt x="778451" y="812800"/>
                    <a:pt x="736079" y="812800"/>
                  </a:cubicBezTo>
                  <a:lnTo>
                    <a:pt x="76721" y="812800"/>
                  </a:lnTo>
                  <a:cubicBezTo>
                    <a:pt x="34349" y="812800"/>
                    <a:pt x="0" y="778451"/>
                    <a:pt x="0" y="736079"/>
                  </a:cubicBezTo>
                  <a:lnTo>
                    <a:pt x="0" y="76721"/>
                  </a:lnTo>
                  <a:cubicBezTo>
                    <a:pt x="0" y="34349"/>
                    <a:pt x="34349" y="0"/>
                    <a:pt x="76721" y="0"/>
                  </a:cubicBezTo>
                  <a:close/>
                </a:path>
              </a:pathLst>
            </a:custGeom>
            <a:blipFill>
              <a:blip r:embed="rId8"/>
              <a:stretch>
                <a:fillRect l="-25000" t="0" r="-25000" b="0"/>
              </a:stretch>
            </a:blipFill>
            <a:ln w="952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351251" y="7350251"/>
            <a:ext cx="2936749" cy="29367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656894" y="4670806"/>
            <a:ext cx="9805039" cy="518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3"/>
              </a:lnSpc>
              <a:spcBef>
                <a:spcPct val="0"/>
              </a:spcBef>
            </a:pPr>
            <a:r>
              <a:rPr lang="en-US" sz="2506" spc="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lang="en-US" sz="2506" spc="150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elcome! Today, we delve into Mahindra &amp; Mahindra, an Indian conglomerate that's mastered rural development, leadership, and workforce motivation. M&amp;M is a multinational company based in Mumbai. Best known for tractors and SUVs, it also operates in aerospace, IT, agribusiness, and clean energy.</a:t>
            </a:r>
          </a:p>
          <a:p>
            <a:pPr algn="l" marL="0" indent="0" lvl="0">
              <a:lnSpc>
                <a:spcPts val="338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83"/>
              </a:lnSpc>
              <a:spcBef>
                <a:spcPct val="0"/>
              </a:spcBef>
            </a:pPr>
            <a:r>
              <a:rPr lang="en-US" sz="2506" spc="150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We'll explore how Mahindra's dedication to inclusive development and empowering rural India provides a perfect case study for understanding leadership's impact. </a:t>
            </a:r>
          </a:p>
          <a:p>
            <a:pPr algn="l" marL="0" indent="0" lvl="0">
              <a:lnSpc>
                <a:spcPts val="338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12793" y="623767"/>
            <a:ext cx="13927295" cy="45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07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Mahindra &amp; Mahindra: Leadership &amp; Workforce Motivation</a:t>
            </a:r>
          </a:p>
          <a:p>
            <a:pPr algn="l">
              <a:lnSpc>
                <a:spcPts val="87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43505" y="-1026748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083774" y="5377218"/>
            <a:ext cx="6773853" cy="23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‘T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be the most admired brand for its people, performance, and partnership.’ This aims for respect and trust from all stakeholders, not just profit.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85310" y="8093671"/>
            <a:ext cx="4901081" cy="2735694"/>
          </a:xfrm>
          <a:custGeom>
            <a:avLst/>
            <a:gdLst/>
            <a:ahLst/>
            <a:cxnLst/>
            <a:rect r="r" b="b" t="t" l="l"/>
            <a:pathLst>
              <a:path h="2735694" w="4901081">
                <a:moveTo>
                  <a:pt x="0" y="0"/>
                </a:moveTo>
                <a:lnTo>
                  <a:pt x="4901081" y="0"/>
                </a:lnTo>
                <a:lnTo>
                  <a:pt x="4901081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6829" y="4550301"/>
            <a:ext cx="3269644" cy="3163781"/>
          </a:xfrm>
          <a:custGeom>
            <a:avLst/>
            <a:gdLst/>
            <a:ahLst/>
            <a:cxnLst/>
            <a:rect r="r" b="b" t="t" l="l"/>
            <a:pathLst>
              <a:path h="3163781" w="3269644">
                <a:moveTo>
                  <a:pt x="0" y="0"/>
                </a:moveTo>
                <a:lnTo>
                  <a:pt x="3269644" y="0"/>
                </a:lnTo>
                <a:lnTo>
                  <a:pt x="3269644" y="3163781"/>
                </a:lnTo>
                <a:lnTo>
                  <a:pt x="0" y="3163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88297" y="7287297"/>
            <a:ext cx="2999703" cy="299970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29467" t="0" r="-4831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961047" y="4483626"/>
            <a:ext cx="1471851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8135"/>
            <a:ext cx="16655565" cy="142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Visi</a:t>
            </a:r>
            <a:r>
              <a:rPr lang="en-US" b="true" sz="8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on, Mission, and Core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86665" y="7670839"/>
            <a:ext cx="1822966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Missi</a:t>
            </a:r>
            <a:r>
              <a:rPr lang="en-US" b="true" sz="3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9714" y="4457064"/>
            <a:ext cx="2857024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</a:t>
            </a:r>
            <a:r>
              <a:rPr lang="en-US" b="true" sz="3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ore 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764" y="2639773"/>
            <a:ext cx="11320307" cy="188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a str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ong ethical base, M&amp;M cultivates a culture that cares about people and performance, forming the backbone of leadership and rural engagement strategies.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803183" y="5377218"/>
            <a:ext cx="2590086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•P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rofessionalism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03183" y="5819178"/>
            <a:ext cx="4457105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•Good corporate citizenship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03183" y="6310096"/>
            <a:ext cx="3443764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•Customer-first focus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1045" y="6765391"/>
            <a:ext cx="1257181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•Quality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1045" y="7258787"/>
            <a:ext cx="3856196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•Dignity of the individual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43960" y="8623975"/>
            <a:ext cx="7227332" cy="188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‘Enable people t</a:t>
            </a: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rise.’ It's about uplifting communities in rural India with tools, opportunities, and dignity.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4950" y="2014071"/>
            <a:ext cx="7025086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Leadership Style at M&amp;M</a:t>
            </a:r>
          </a:p>
          <a:p>
            <a:pPr algn="l">
              <a:lnSpc>
                <a:spcPts val="873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814902" y="1028700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14902" y="3856278"/>
            <a:ext cx="6998061" cy="2561528"/>
            <a:chOff x="0" y="0"/>
            <a:chExt cx="2342659" cy="857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14902" y="6696772"/>
            <a:ext cx="6998061" cy="2561528"/>
            <a:chOff x="0" y="0"/>
            <a:chExt cx="2342659" cy="857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75489" y="6836906"/>
            <a:ext cx="1578952" cy="90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7000" spc="-5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612832" y="-2081916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785310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1361035" y="7657967"/>
            <a:ext cx="5184812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rural areas, leadership becomes hands-on and empathetic, ensuring team members feel valued.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785310" y="8093671"/>
            <a:ext cx="4901081" cy="2735694"/>
          </a:xfrm>
          <a:custGeom>
            <a:avLst/>
            <a:gdLst/>
            <a:ahLst/>
            <a:cxnLst/>
            <a:rect r="r" b="b" t="t" l="l"/>
            <a:pathLst>
              <a:path h="2735694" w="4901081">
                <a:moveTo>
                  <a:pt x="0" y="0"/>
                </a:moveTo>
                <a:lnTo>
                  <a:pt x="4901081" y="0"/>
                </a:lnTo>
                <a:lnTo>
                  <a:pt x="4901081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4810102" y="6804392"/>
            <a:ext cx="3471488" cy="347148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48916" t="0" r="-2775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504950" y="6020619"/>
            <a:ext cx="702508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M&amp;M’s cultu</a:t>
            </a: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 promotes agility, collaboration, and empowerment. Leaders enable others to lead, especially in rural teams where local context is crucial.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975489" y="1312072"/>
            <a:ext cx="1578952" cy="90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7000" spc="-5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75489" y="4014748"/>
            <a:ext cx="1578952" cy="90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7000" spc="-5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61239" y="1547345"/>
            <a:ext cx="699806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ransformational Leadership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81149" y="2173144"/>
            <a:ext cx="534458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Leaders think innovatively and involve teams in decision-making. Leadership isn't confined to titles.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92365" y="4107666"/>
            <a:ext cx="269117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Rise Philos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ophy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96342" y="4895399"/>
            <a:ext cx="534458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Individuals and communities drive positive change, supported by Mahindra’s leadership.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47419" y="6934066"/>
            <a:ext cx="465843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Adapts t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Local Challenges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782635" y="7804796"/>
            <a:ext cx="1325842" cy="1139240"/>
            <a:chOff x="0" y="0"/>
            <a:chExt cx="594428" cy="510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4428" cy="510767"/>
            </a:xfrm>
            <a:custGeom>
              <a:avLst/>
              <a:gdLst/>
              <a:ahLst/>
              <a:cxnLst/>
              <a:rect r="r" b="b" t="t" l="l"/>
              <a:pathLst>
                <a:path h="510767" w="594428">
                  <a:moveTo>
                    <a:pt x="0" y="0"/>
                  </a:moveTo>
                  <a:lnTo>
                    <a:pt x="391228" y="0"/>
                  </a:lnTo>
                  <a:lnTo>
                    <a:pt x="594428" y="255384"/>
                  </a:lnTo>
                  <a:lnTo>
                    <a:pt x="391228" y="510767"/>
                  </a:lnTo>
                  <a:lnTo>
                    <a:pt x="0" y="510767"/>
                  </a:lnTo>
                  <a:lnTo>
                    <a:pt x="203200" y="255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340428" cy="548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6782635" y="8891898"/>
            <a:ext cx="1325842" cy="1139240"/>
            <a:chOff x="0" y="0"/>
            <a:chExt cx="594428" cy="510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428" cy="510767"/>
            </a:xfrm>
            <a:custGeom>
              <a:avLst/>
              <a:gdLst/>
              <a:ahLst/>
              <a:cxnLst/>
              <a:rect r="r" b="b" t="t" l="l"/>
              <a:pathLst>
                <a:path h="510767" w="594428">
                  <a:moveTo>
                    <a:pt x="0" y="0"/>
                  </a:moveTo>
                  <a:lnTo>
                    <a:pt x="391228" y="0"/>
                  </a:lnTo>
                  <a:lnTo>
                    <a:pt x="594428" y="255384"/>
                  </a:lnTo>
                  <a:lnTo>
                    <a:pt x="391228" y="510767"/>
                  </a:lnTo>
                  <a:lnTo>
                    <a:pt x="0" y="510767"/>
                  </a:lnTo>
                  <a:lnTo>
                    <a:pt x="203200" y="255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340428" cy="548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6782635" y="6679595"/>
            <a:ext cx="1325842" cy="1139240"/>
            <a:chOff x="0" y="0"/>
            <a:chExt cx="594428" cy="510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4428" cy="510767"/>
            </a:xfrm>
            <a:custGeom>
              <a:avLst/>
              <a:gdLst/>
              <a:ahLst/>
              <a:cxnLst/>
              <a:rect r="r" b="b" t="t" l="l"/>
              <a:pathLst>
                <a:path h="510767" w="594428">
                  <a:moveTo>
                    <a:pt x="0" y="0"/>
                  </a:moveTo>
                  <a:lnTo>
                    <a:pt x="391228" y="0"/>
                  </a:lnTo>
                  <a:lnTo>
                    <a:pt x="594428" y="255384"/>
                  </a:lnTo>
                  <a:lnTo>
                    <a:pt x="391228" y="510767"/>
                  </a:lnTo>
                  <a:lnTo>
                    <a:pt x="0" y="510767"/>
                  </a:lnTo>
                  <a:lnTo>
                    <a:pt x="203200" y="255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340428" cy="548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65385" y="3014787"/>
            <a:ext cx="627372" cy="717817"/>
          </a:xfrm>
          <a:custGeom>
            <a:avLst/>
            <a:gdLst/>
            <a:ahLst/>
            <a:cxnLst/>
            <a:rect r="r" b="b" t="t" l="l"/>
            <a:pathLst>
              <a:path h="717817" w="627372">
                <a:moveTo>
                  <a:pt x="0" y="0"/>
                </a:moveTo>
                <a:lnTo>
                  <a:pt x="627372" y="0"/>
                </a:lnTo>
                <a:lnTo>
                  <a:pt x="627372" y="717817"/>
                </a:lnTo>
                <a:lnTo>
                  <a:pt x="0" y="717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19894" y="541023"/>
            <a:ext cx="8972863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Anand Mahindra’s Role in Leadership</a:t>
            </a:r>
          </a:p>
          <a:p>
            <a:pPr algn="l">
              <a:lnSpc>
                <a:spcPts val="873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878688" y="-226422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1911450" y="-1183773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785310" y="8093671"/>
            <a:ext cx="4901081" cy="2735694"/>
          </a:xfrm>
          <a:custGeom>
            <a:avLst/>
            <a:gdLst/>
            <a:ahLst/>
            <a:cxnLst/>
            <a:rect r="r" b="b" t="t" l="l"/>
            <a:pathLst>
              <a:path h="2735694" w="4901081">
                <a:moveTo>
                  <a:pt x="0" y="0"/>
                </a:moveTo>
                <a:lnTo>
                  <a:pt x="4901081" y="0"/>
                </a:lnTo>
                <a:lnTo>
                  <a:pt x="4901081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65313" y="1888526"/>
            <a:ext cx="5246370" cy="5246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762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320732" y="7222624"/>
            <a:ext cx="3014787" cy="30147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1"/>
              <a:stretch>
                <a:fillRect l="-47325" t="0" r="-30452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280419" y="4037404"/>
            <a:ext cx="1097888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Anand Mahindra believes in p</a:t>
            </a: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urpose-driven leadership, digital transformation, and connection with customers, youth, and employees alike.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280419" y="4985388"/>
            <a:ext cx="1049341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 leadership goes beyond boardro</a:t>
            </a: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oms by building trust and encouraging innovation, motivating not just executives but the entire rural workforce.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129476" y="6529144"/>
            <a:ext cx="284503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urpose-Driven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5936" y="6998409"/>
            <a:ext cx="1139240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5936" y="8076601"/>
            <a:ext cx="1139240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9833" y="9199263"/>
            <a:ext cx="291227" cy="65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29476" y="7753388"/>
            <a:ext cx="380690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Transformation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129476" y="8741447"/>
            <a:ext cx="3890844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onnects with People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129476" y="7087271"/>
            <a:ext cx="643342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Links b</a:t>
            </a: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usiness success with social upliftment.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129476" y="8148973"/>
            <a:ext cx="66769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Enc</a:t>
            </a: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ourages rural digitization and smart farming.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154260" y="9210675"/>
            <a:ext cx="929539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Builds trust, enc</a:t>
            </a: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ourages innovation from the ground up, and leads with humility.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16258" y="4269334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41944" y="4018305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23868" y="4038102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19826" y="4018305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96967" y="8378067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79699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055899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550312" y="9400555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3760968" y="1584499"/>
            <a:ext cx="2718257" cy="2162915"/>
          </a:xfrm>
          <a:custGeom>
            <a:avLst/>
            <a:gdLst/>
            <a:ahLst/>
            <a:cxnLst/>
            <a:rect r="r" b="b" t="t" l="l"/>
            <a:pathLst>
              <a:path h="2162915" w="2718257">
                <a:moveTo>
                  <a:pt x="0" y="0"/>
                </a:moveTo>
                <a:lnTo>
                  <a:pt x="2718257" y="0"/>
                </a:lnTo>
                <a:lnTo>
                  <a:pt x="2718257" y="2162915"/>
                </a:lnTo>
                <a:lnTo>
                  <a:pt x="0" y="21629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146685" y="7247259"/>
            <a:ext cx="3025045" cy="30250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9"/>
              <a:stretch>
                <a:fillRect l="0" t="-16666" r="0" b="-1666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550312" y="4596562"/>
            <a:ext cx="89729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65965" y="1316021"/>
            <a:ext cx="10053860" cy="361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  <a:spcBef>
                <a:spcPct val="0"/>
              </a:spcBef>
            </a:pPr>
            <a:r>
              <a:rPr lang="en-US" b="true" sz="69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M&amp;M’s R</a:t>
            </a:r>
            <a:r>
              <a:rPr lang="en-US" b="true" sz="69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ural Market Focus</a:t>
            </a:r>
          </a:p>
          <a:p>
            <a:pPr algn="ctr">
              <a:lnSpc>
                <a:spcPts val="931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558378" y="4596562"/>
            <a:ext cx="86903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93944" y="4632232"/>
            <a:ext cx="95381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99269" y="5218862"/>
            <a:ext cx="2733392" cy="102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  <a:spcBef>
                <a:spcPct val="0"/>
              </a:spcBef>
            </a:pPr>
            <a:r>
              <a:rPr lang="en-US" b="true" sz="296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60%</a:t>
            </a:r>
            <a:r>
              <a:rPr lang="en-US" b="true" sz="296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Revenue</a:t>
            </a:r>
          </a:p>
          <a:p>
            <a:pPr algn="ctr">
              <a:lnSpc>
                <a:spcPts val="414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476826" y="6097219"/>
            <a:ext cx="304426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Over 60% of domestic revenue comes fr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om rural markets due to tractors, small commercial vehicles, and equipment.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045831" y="5218862"/>
            <a:ext cx="3694282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uilds Relationships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045831" y="6097219"/>
            <a:ext cx="3694282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Mahindra b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uilds relationships through rural dealerships, support centers, quick service, and financing.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062482" y="5143408"/>
            <a:ext cx="4416743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28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ural-Friendly Marketing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401820" y="6251262"/>
            <a:ext cx="373806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l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ocal festivals to farmer meets, Mahindra speaks the language of rural India—literally and culturally.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2867" y="8635911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243505" y="-1026748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02800" y="4051900"/>
            <a:ext cx="2408234" cy="2408234"/>
          </a:xfrm>
          <a:custGeom>
            <a:avLst/>
            <a:gdLst/>
            <a:ahLst/>
            <a:cxnLst/>
            <a:rect r="r" b="b" t="t" l="l"/>
            <a:pathLst>
              <a:path h="2408234" w="2408234">
                <a:moveTo>
                  <a:pt x="0" y="0"/>
                </a:moveTo>
                <a:lnTo>
                  <a:pt x="2408235" y="0"/>
                </a:lnTo>
                <a:lnTo>
                  <a:pt x="2408235" y="2408234"/>
                </a:lnTo>
                <a:lnTo>
                  <a:pt x="0" y="2408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639" y="1867197"/>
            <a:ext cx="976558" cy="767042"/>
          </a:xfrm>
          <a:custGeom>
            <a:avLst/>
            <a:gdLst/>
            <a:ahLst/>
            <a:cxnLst/>
            <a:rect r="r" b="b" t="t" l="l"/>
            <a:pathLst>
              <a:path h="767042" w="976558">
                <a:moveTo>
                  <a:pt x="0" y="0"/>
                </a:moveTo>
                <a:lnTo>
                  <a:pt x="976557" y="0"/>
                </a:lnTo>
                <a:lnTo>
                  <a:pt x="976557" y="767042"/>
                </a:lnTo>
                <a:lnTo>
                  <a:pt x="0" y="767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318639" y="3487271"/>
            <a:ext cx="1063539" cy="659394"/>
          </a:xfrm>
          <a:custGeom>
            <a:avLst/>
            <a:gdLst/>
            <a:ahLst/>
            <a:cxnLst/>
            <a:rect r="r" b="b" t="t" l="l"/>
            <a:pathLst>
              <a:path h="659394" w="1063539">
                <a:moveTo>
                  <a:pt x="1063539" y="0"/>
                </a:moveTo>
                <a:lnTo>
                  <a:pt x="0" y="0"/>
                </a:lnTo>
                <a:lnTo>
                  <a:pt x="0" y="659394"/>
                </a:lnTo>
                <a:lnTo>
                  <a:pt x="1063539" y="659394"/>
                </a:lnTo>
                <a:lnTo>
                  <a:pt x="10635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8639" y="8026311"/>
            <a:ext cx="14416628" cy="97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Despite these challenges, Mahindra embraces differences with flexibility and empathy, creating a diverse and dedicated workforce.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79699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3" y="0"/>
                </a:lnTo>
                <a:lnTo>
                  <a:pt x="4602313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2871088" y="1670586"/>
            <a:ext cx="4388212" cy="43882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2319" y="0"/>
                  </a:moveTo>
                  <a:lnTo>
                    <a:pt x="680481" y="0"/>
                  </a:lnTo>
                  <a:cubicBezTo>
                    <a:pt x="753559" y="0"/>
                    <a:pt x="812800" y="59241"/>
                    <a:pt x="812800" y="132319"/>
                  </a:cubicBezTo>
                  <a:lnTo>
                    <a:pt x="812800" y="680481"/>
                  </a:lnTo>
                  <a:cubicBezTo>
                    <a:pt x="812800" y="753559"/>
                    <a:pt x="753559" y="812800"/>
                    <a:pt x="680481" y="812800"/>
                  </a:cubicBezTo>
                  <a:lnTo>
                    <a:pt x="132319" y="812800"/>
                  </a:lnTo>
                  <a:cubicBezTo>
                    <a:pt x="59241" y="812800"/>
                    <a:pt x="0" y="753559"/>
                    <a:pt x="0" y="680481"/>
                  </a:cubicBezTo>
                  <a:lnTo>
                    <a:pt x="0" y="132319"/>
                  </a:lnTo>
                  <a:cubicBezTo>
                    <a:pt x="0" y="59241"/>
                    <a:pt x="59241" y="0"/>
                    <a:pt x="132319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25046" r="0" b="-2504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359683" y="7358683"/>
            <a:ext cx="2928317" cy="29283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5"/>
              <a:stretch>
                <a:fillRect l="-16666" t="0" r="-1666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64982"/>
            <a:ext cx="17149287" cy="119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4"/>
              </a:lnSpc>
              <a:spcBef>
                <a:spcPct val="0"/>
              </a:spcBef>
            </a:pPr>
            <a:r>
              <a:rPr lang="en-US" b="true" sz="69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in Managing Rural Workforce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6966" y="1810047"/>
            <a:ext cx="2881670" cy="48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Language Barrier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6966" y="3430121"/>
            <a:ext cx="3116104" cy="48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Varying Education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6966" y="4986635"/>
            <a:ext cx="3250049" cy="48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Poor infrastructure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8639" y="6306448"/>
            <a:ext cx="13822301" cy="147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  <a:spcBef>
                <a:spcPct val="0"/>
              </a:spcBef>
            </a:pPr>
            <a:r>
              <a:rPr lang="en-US" sz="278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Managing a rural workforce presents unique challenges that Mahindra &amp; Mahindra addresses head-on, including language barriers, varying education levels, and poor infrastructure.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DAGkgh93o3U</dc:identifier>
  <dcterms:modified xsi:type="dcterms:W3CDTF">2011-08-01T06:04:30Z</dcterms:modified>
  <cp:revision>1</cp:revision>
  <dc:title>OB_CSE_GROUP3_PPT</dc:title>
</cp:coreProperties>
</file>